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69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61" r:id="rId14"/>
    <p:sldId id="260" r:id="rId15"/>
    <p:sldId id="259" r:id="rId16"/>
    <p:sldId id="271" r:id="rId1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83271-BBC3-47A5-AC41-E316421BC08E}" type="datetimeFigureOut">
              <a:rPr lang="pt-PT" smtClean="0"/>
              <a:pPr/>
              <a:t>16-03-2015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C8F0-96A5-4840-B984-C6D8A52550E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68381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83271-BBC3-47A5-AC41-E316421BC08E}" type="datetimeFigureOut">
              <a:rPr lang="pt-PT" smtClean="0"/>
              <a:pPr/>
              <a:t>16-03-2015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C8F0-96A5-4840-B984-C6D8A52550E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81400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83271-BBC3-47A5-AC41-E316421BC08E}" type="datetimeFigureOut">
              <a:rPr lang="pt-PT" smtClean="0"/>
              <a:pPr/>
              <a:t>16-03-2015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C8F0-96A5-4840-B984-C6D8A52550E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74656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83271-BBC3-47A5-AC41-E316421BC08E}" type="datetimeFigureOut">
              <a:rPr lang="pt-PT" smtClean="0"/>
              <a:pPr/>
              <a:t>16-03-2015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C8F0-96A5-4840-B984-C6D8A52550E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19886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83271-BBC3-47A5-AC41-E316421BC08E}" type="datetimeFigureOut">
              <a:rPr lang="pt-PT" smtClean="0"/>
              <a:pPr/>
              <a:t>16-03-2015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C8F0-96A5-4840-B984-C6D8A52550E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94123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83271-BBC3-47A5-AC41-E316421BC08E}" type="datetimeFigureOut">
              <a:rPr lang="pt-PT" smtClean="0"/>
              <a:pPr/>
              <a:t>16-03-2015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C8F0-96A5-4840-B984-C6D8A52550E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33713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83271-BBC3-47A5-AC41-E316421BC08E}" type="datetimeFigureOut">
              <a:rPr lang="pt-PT" smtClean="0"/>
              <a:pPr/>
              <a:t>16-03-2015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C8F0-96A5-4840-B984-C6D8A52550E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4797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83271-BBC3-47A5-AC41-E316421BC08E}" type="datetimeFigureOut">
              <a:rPr lang="pt-PT" smtClean="0"/>
              <a:pPr/>
              <a:t>16-03-2015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C8F0-96A5-4840-B984-C6D8A52550E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333073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83271-BBC3-47A5-AC41-E316421BC08E}" type="datetimeFigureOut">
              <a:rPr lang="pt-PT" smtClean="0"/>
              <a:pPr/>
              <a:t>16-03-2015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C8F0-96A5-4840-B984-C6D8A52550E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74487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83271-BBC3-47A5-AC41-E316421BC08E}" type="datetimeFigureOut">
              <a:rPr lang="pt-PT" smtClean="0"/>
              <a:pPr/>
              <a:t>16-03-2015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C8F0-96A5-4840-B984-C6D8A52550E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19709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83271-BBC3-47A5-AC41-E316421BC08E}" type="datetimeFigureOut">
              <a:rPr lang="pt-PT" smtClean="0"/>
              <a:pPr/>
              <a:t>16-03-2015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C8F0-96A5-4840-B984-C6D8A52550E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709466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83271-BBC3-47A5-AC41-E316421BC08E}" type="datetimeFigureOut">
              <a:rPr lang="pt-PT" smtClean="0"/>
              <a:pPr/>
              <a:t>16-03-2015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AC8F0-96A5-4840-B984-C6D8A52550E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16833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dev/pgd/COMPLETE-%20Pocket%20EditionPGD2013.pdf" TargetMode="External"/><Relationship Id="rId2" Type="http://schemas.openxmlformats.org/officeDocument/2006/relationships/hyperlink" Target="http://www.wider.unu.edu/research/projects-by-theme/development-and-finance/en_GB/entrepreneurship-and-developmen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08719"/>
            <a:ext cx="7772400" cy="1944217"/>
          </a:xfrm>
        </p:spPr>
        <p:txBody>
          <a:bodyPr/>
          <a:lstStyle/>
          <a:p>
            <a:r>
              <a:rPr lang="pt-PT" b="1" dirty="0" smtClean="0"/>
              <a:t>RENASCIMENTO DA POLÍTICA INDUSTRIAL</a:t>
            </a:r>
            <a:endParaRPr lang="pt-PT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Luís Mah (CESA</a:t>
            </a:r>
            <a:r>
              <a:rPr lang="pt-PT" dirty="0" smtClean="0"/>
              <a:t>)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xmlns="" val="38443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b="1" dirty="0" smtClean="0"/>
              <a:t>DANI RODRIK &amp; POL.INDUSTRIAL</a:t>
            </a:r>
            <a:endParaRPr lang="pt-PT" sz="40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dirty="0" smtClean="0"/>
              <a:t>3 princípios:</a:t>
            </a:r>
          </a:p>
          <a:p>
            <a:r>
              <a:rPr lang="pt-PT" dirty="0" smtClean="0"/>
              <a:t>1)	Em primeiro lugar, a política industrial é mais um estado de espírito do que uma lista específica de políticas;</a:t>
            </a:r>
          </a:p>
          <a:p>
            <a:r>
              <a:rPr lang="pt-PT" dirty="0" smtClean="0"/>
              <a:t>2) Em segundo lugar, a política industrial precisa de estar assente na política do “pau e da cenoura”;</a:t>
            </a:r>
          </a:p>
          <a:p>
            <a:r>
              <a:rPr lang="pt-PT" dirty="0" smtClean="0"/>
              <a:t>3) E terceiro, aqueles que praticam a política industrial têm que ter em mente que esta é para servir a sociedade, não os burocratas que a gere ou as empresas que recebem os seus incentivos.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69036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b="1" dirty="0" smtClean="0"/>
              <a:t>JUSTIN YIFU LIN</a:t>
            </a:r>
            <a:endParaRPr lang="pt-PT" sz="40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916832"/>
            <a:ext cx="3096344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8528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/>
              <a:t>LIN &amp; NOVA ECONOMIA ESTRUTURAL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PT" dirty="0" smtClean="0"/>
              <a:t>1) Estado é fundamental para moldar e dirigir as suas dotações factoriais para que aconteça a transformação estrutural da economia do país por via da indústria.</a:t>
            </a:r>
          </a:p>
          <a:p>
            <a:pPr marL="0" indent="0">
              <a:buNone/>
            </a:pPr>
            <a:r>
              <a:rPr lang="pt-PT" dirty="0" smtClean="0"/>
              <a:t>2) </a:t>
            </a:r>
            <a:r>
              <a:rPr lang="pt-PT" i="1" dirty="0" smtClean="0"/>
              <a:t>Upgrade</a:t>
            </a:r>
            <a:r>
              <a:rPr lang="pt-PT" dirty="0" smtClean="0"/>
              <a:t> da estrutura dotações factoriais: desenvolvimento da indústria segundo as vantagens comparativas oferecidas pela estrutura existente de dotações factoriais;</a:t>
            </a:r>
            <a:endParaRPr lang="pt-PT" dirty="0"/>
          </a:p>
          <a:p>
            <a:pPr marL="0" indent="0">
              <a:buNone/>
            </a:pPr>
            <a:r>
              <a:rPr lang="pt-PT" dirty="0" smtClean="0"/>
              <a:t>3) A grande questão para </a:t>
            </a:r>
            <a:r>
              <a:rPr lang="pt-PT" dirty="0" err="1" smtClean="0"/>
              <a:t>Lin</a:t>
            </a:r>
            <a:r>
              <a:rPr lang="pt-PT" dirty="0" smtClean="0"/>
              <a:t> consiste na identificação das indústrias competitivas e na formulação e implementação de políticas que facilitem o seu desenvolvimento.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148149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/>
              <a:t>LIN e QUADRO DE IDENTIFICAÇÃO E FACILITAÇÃO DO CRESCIMENTO I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PT" dirty="0" smtClean="0"/>
              <a:t>6 passos:</a:t>
            </a:r>
          </a:p>
          <a:p>
            <a:pPr marL="0" indent="0">
              <a:buNone/>
            </a:pPr>
            <a:r>
              <a:rPr lang="pt-PT" u="sng" dirty="0" smtClean="0"/>
              <a:t>PASSO 1</a:t>
            </a:r>
            <a:r>
              <a:rPr lang="pt-PT" dirty="0" smtClean="0"/>
              <a:t>: os decisores políticos devem seleccionar países com economias crescentes e dinâmicas e com condições similares à partida e com o dobro do rendimento per capita. Devem identificar indústrias de bens transaccionáveis que tenham crescido bem nesses países nos últimos 20 anos.</a:t>
            </a:r>
          </a:p>
          <a:p>
            <a:pPr marL="0" indent="0">
              <a:buNone/>
            </a:pPr>
            <a:r>
              <a:rPr lang="pt-PT" u="sng" dirty="0" smtClean="0"/>
              <a:t>PASSO 2</a:t>
            </a:r>
            <a:r>
              <a:rPr lang="pt-PT" dirty="0" smtClean="0"/>
              <a:t>: Se algumas empresas domésticas privadas estão presentes nessas indústrias, os decisores políticos devem identificar os constrangimentos ao </a:t>
            </a:r>
            <a:r>
              <a:rPr lang="pt-PT" i="1" dirty="0" smtClean="0"/>
              <a:t>upgrade</a:t>
            </a:r>
            <a:r>
              <a:rPr lang="pt-PT" dirty="0" smtClean="0"/>
              <a:t> tecnológico dessas empresas e agir para remover esses constrangimentos;</a:t>
            </a:r>
          </a:p>
          <a:p>
            <a:pPr marL="0" indent="0">
              <a:buNone/>
            </a:pPr>
            <a:r>
              <a:rPr lang="pt-PT" u="sng" dirty="0" smtClean="0"/>
              <a:t>PASSO 3</a:t>
            </a:r>
            <a:r>
              <a:rPr lang="pt-PT" dirty="0" smtClean="0"/>
              <a:t>: Em indústrias onde não existam empresas domésticas presentes, os decisores políticos podem tentar atrair investimento directo estrangeiro por países listados no primeiro passo, ou organizar programas de incubação de novas empresas;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4389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/>
              <a:t>LIN e QUADRO DE IDENTIFICAÇÃO E FACILITAÇÃO DO CRESCIMENTO II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PT" u="sng" dirty="0" smtClean="0"/>
              <a:t>PASSO 4</a:t>
            </a:r>
            <a:r>
              <a:rPr lang="pt-PT" dirty="0" smtClean="0"/>
              <a:t>: Em adição às indústrias identificadas no PASSO 1, o governo deve ter em atenção também descobertas de sucesso e espontânea de novas indústrias por parte de empresas privadas e apoiar as suas economias de escala;</a:t>
            </a:r>
          </a:p>
          <a:p>
            <a:pPr marL="0" indent="0">
              <a:buNone/>
            </a:pPr>
            <a:r>
              <a:rPr lang="pt-PT" u="sng" dirty="0" smtClean="0"/>
              <a:t>PASSO 5</a:t>
            </a:r>
            <a:r>
              <a:rPr lang="pt-PT" dirty="0" smtClean="0"/>
              <a:t>: Em países com má infra-estrutura e mau ambiente de negócios, zonas económicas especiais ou parques industriais podem ser usados para ultrapassar barreiras à entrada de empresas e investimento directo estrangeiro e encorajar a formação de </a:t>
            </a:r>
            <a:r>
              <a:rPr lang="pt-PT" i="1" dirty="0" smtClean="0"/>
              <a:t>clusters</a:t>
            </a:r>
            <a:r>
              <a:rPr lang="pt-PT" dirty="0" smtClean="0"/>
              <a:t> industriais;</a:t>
            </a:r>
          </a:p>
          <a:p>
            <a:pPr marL="0" indent="0">
              <a:buNone/>
            </a:pPr>
            <a:r>
              <a:rPr lang="pt-PT" u="sng" dirty="0" smtClean="0"/>
              <a:t>PASSO 6</a:t>
            </a:r>
            <a:r>
              <a:rPr lang="pt-PT" dirty="0" smtClean="0"/>
              <a:t>: O governo deve estar preparado para compensar empresas pioneiras nas indústrias identificadas nos passos anteriores com incentivos fiscais por um período limitado, co-financiamento de investimentos e acesso a moeda estrangeira.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34325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b="1" dirty="0" smtClean="0"/>
              <a:t>LIMITES À POL.INDUSTRIAL</a:t>
            </a:r>
            <a:endParaRPr lang="pt-PT" sz="40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pt-PT" dirty="0" smtClean="0"/>
              <a:t>Avanços Tecnológicos</a:t>
            </a:r>
          </a:p>
          <a:p>
            <a:pPr marL="514350" indent="-514350">
              <a:buAutoNum type="arabicParenR"/>
            </a:pP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2) Globalização e Mercados: China e Proteccionismo</a:t>
            </a:r>
          </a:p>
          <a:p>
            <a:pPr marL="514350" indent="-514350">
              <a:buAutoNum type="arabicParenR"/>
            </a:pPr>
            <a:endParaRPr lang="pt-PT" dirty="0" smtClean="0"/>
          </a:p>
          <a:p>
            <a:pPr marL="514350" indent="-514350">
              <a:buAutoNum type="arabicParenR"/>
            </a:pPr>
            <a:r>
              <a:rPr lang="pt-PT" dirty="0" smtClean="0"/>
              <a:t>Alterações Climáticas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151488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SUGESTÕES EXTRA LEITURA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 smtClean="0"/>
              <a:t>UNU WIDER  Projecto: “</a:t>
            </a:r>
            <a:r>
              <a:rPr lang="pt-PT" dirty="0" err="1" smtClean="0"/>
              <a:t>Promoting</a:t>
            </a:r>
            <a:r>
              <a:rPr lang="pt-PT" dirty="0" smtClean="0"/>
              <a:t> </a:t>
            </a:r>
            <a:r>
              <a:rPr lang="pt-PT" dirty="0" err="1" smtClean="0"/>
              <a:t>Entrepreneurial</a:t>
            </a:r>
            <a:r>
              <a:rPr lang="pt-PT" dirty="0" smtClean="0"/>
              <a:t> </a:t>
            </a:r>
            <a:r>
              <a:rPr lang="pt-PT" dirty="0" err="1" smtClean="0"/>
              <a:t>Capacity</a:t>
            </a:r>
            <a:r>
              <a:rPr lang="pt-PT" dirty="0" smtClean="0"/>
              <a:t>”  </a:t>
            </a:r>
          </a:p>
          <a:p>
            <a:r>
              <a:rPr lang="pt-PT" dirty="0" smtClean="0">
                <a:hlinkClick r:id="rId2"/>
              </a:rPr>
              <a:t>http://www.wider.unu.edu/research/projects-by-theme/development-and-finance/en_GB/entrepreneurship-and-development/</a:t>
            </a:r>
            <a:r>
              <a:rPr lang="pt-PT" dirty="0" smtClean="0"/>
              <a:t> </a:t>
            </a:r>
            <a:endParaRPr lang="pt-PT" dirty="0"/>
          </a:p>
          <a:p>
            <a:r>
              <a:rPr lang="pt-PT" dirty="0" smtClean="0"/>
              <a:t>OCDE “</a:t>
            </a:r>
            <a:r>
              <a:rPr lang="en-US" dirty="0" smtClean="0"/>
              <a:t>Perspectives on Global Development 2013: Industrial Policy in a Changing </a:t>
            </a:r>
            <a:r>
              <a:rPr lang="en-US" smtClean="0"/>
              <a:t>World”, </a:t>
            </a:r>
            <a:r>
              <a:rPr lang="en-US" smtClean="0">
                <a:hlinkClick r:id="rId3"/>
              </a:rPr>
              <a:t>http://www.oecd.org/dev/pgd/COMPLETE-%20Pocket%20EditionPGD2013.pdf</a:t>
            </a:r>
            <a:r>
              <a:rPr lang="en-US" smtClean="0"/>
              <a:t> </a:t>
            </a:r>
            <a:endParaRPr lang="en-US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09008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HA-JOON CHANG</a:t>
            </a:r>
            <a:endParaRPr lang="pt-PT" b="1" dirty="0"/>
          </a:p>
        </p:txBody>
      </p:sp>
      <p:pic>
        <p:nvPicPr>
          <p:cNvPr id="4" name="Picture 3" descr="E:\Luis Mah\CeSa-ISEG\Post-doc\Post-Doc\MY-SEMINARS\Seminarios 2012\Seminario FDL-Out2012-Dec2012\FDL-Nov2012\Ha-joon Chan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72816"/>
            <a:ext cx="324036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0653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/>
              <a:t>HA-JOON CHANG &amp; POL.INDUSTRIAL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pt-PT" dirty="0" smtClean="0"/>
              <a:t>Ásia Oriental e Política Industrial Selectiva: Para além dos subsídios e medidas proteccionistas;</a:t>
            </a:r>
          </a:p>
          <a:p>
            <a:pPr marL="514350" indent="-514350">
              <a:buAutoNum type="arabicParenR"/>
            </a:pPr>
            <a:r>
              <a:rPr lang="pt-PT" dirty="0" smtClean="0"/>
              <a:t>Coordenação de investimentos complementares; </a:t>
            </a:r>
          </a:p>
          <a:p>
            <a:pPr marL="514350" indent="-514350">
              <a:buAutoNum type="arabicParenR"/>
            </a:pPr>
            <a:r>
              <a:rPr lang="pt-PT" dirty="0" smtClean="0"/>
              <a:t>Coordenação de investimentos competidores;</a:t>
            </a:r>
          </a:p>
          <a:p>
            <a:pPr marL="514350" indent="-514350">
              <a:buAutoNum type="arabicParenR"/>
            </a:pPr>
            <a:r>
              <a:rPr lang="pt-PT" dirty="0" smtClean="0"/>
              <a:t>Políticas de promoção de economias de escala;</a:t>
            </a:r>
          </a:p>
          <a:p>
            <a:pPr marL="514350" indent="-514350">
              <a:buAutoNum type="arabicParenR"/>
            </a:pPr>
            <a:r>
              <a:rPr lang="pt-PT" dirty="0" smtClean="0"/>
              <a:t>Regulação na importação de tecnologias;</a:t>
            </a:r>
          </a:p>
          <a:p>
            <a:pPr marL="514350" indent="-514350">
              <a:buAutoNum type="arabicParenR"/>
            </a:pPr>
            <a:r>
              <a:rPr lang="pt-PT" dirty="0" smtClean="0"/>
              <a:t>Regulação do investimento directo estrangeiro;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88287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/>
              <a:t>HA-JOON CHANG &amp; POL.INDUSTRIAL II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 smtClean="0"/>
              <a:t>7)  Treino obrigatório dos trabalhadores a partir de um certo tamanho das empresas;</a:t>
            </a:r>
          </a:p>
          <a:p>
            <a:pPr marL="0" indent="0">
              <a:buNone/>
            </a:pPr>
            <a:r>
              <a:rPr lang="pt-PT" dirty="0" smtClean="0"/>
              <a:t>8) O Estado age como um investidor de capital e incubador de empresas de tecnologia de ponta;</a:t>
            </a:r>
          </a:p>
          <a:p>
            <a:pPr marL="0" indent="0">
              <a:buNone/>
            </a:pPr>
            <a:r>
              <a:rPr lang="pt-PT" dirty="0" smtClean="0"/>
              <a:t>8) Promoção das exportações;</a:t>
            </a:r>
          </a:p>
          <a:p>
            <a:pPr marL="0" indent="0">
              <a:buNone/>
            </a:pPr>
            <a:r>
              <a:rPr lang="pt-PT" dirty="0" smtClean="0"/>
              <a:t>9) Provisão de moeda estrangeira pelo governo para a aquisição de importações;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25893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b="1" dirty="0" smtClean="0"/>
              <a:t>SUCESSO SUL-COREANO</a:t>
            </a:r>
            <a:endParaRPr lang="pt-PT" sz="40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11ª Economia Mundial</a:t>
            </a:r>
          </a:p>
          <a:p>
            <a:r>
              <a:rPr lang="pt-PT" dirty="0" smtClean="0"/>
              <a:t>Membro dos G-20</a:t>
            </a:r>
          </a:p>
          <a:p>
            <a:r>
              <a:rPr lang="pt-PT" dirty="0" smtClean="0"/>
              <a:t>2º País Asiático na OCDE (1996)</a:t>
            </a:r>
          </a:p>
          <a:p>
            <a:r>
              <a:rPr lang="pt-PT" dirty="0" smtClean="0"/>
              <a:t>2º País Asiático doador da OCDE-CAD (2010)</a:t>
            </a:r>
          </a:p>
          <a:p>
            <a:r>
              <a:rPr lang="pt-PT" dirty="0" smtClean="0"/>
              <a:t>12º Índice de Desenvolvimento Humano do PNUD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07961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b="1" dirty="0" smtClean="0"/>
              <a:t>SUCESSO SUL-COREANO: COMO?</a:t>
            </a:r>
            <a:endParaRPr lang="pt-PT" sz="40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pt-PT" dirty="0" smtClean="0"/>
              <a:t>Níveis elevados de investimento industrial, canalização estratégica de recursos financeiros para indústrias chave, e exposição selectiva de indústrias domésticas à competição internacional;</a:t>
            </a:r>
          </a:p>
          <a:p>
            <a:pPr marL="514350" indent="-514350">
              <a:buAutoNum type="arabicParenR"/>
            </a:pPr>
            <a:r>
              <a:rPr lang="pt-PT" dirty="0" smtClean="0"/>
              <a:t>Sistema de “socialização do risco privado”: Estado garante investimento privado necessário para a política de industrialização nacional.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65713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4000" b="1" dirty="0" smtClean="0"/>
              <a:t>SUCESSO SUL-COREANO: </a:t>
            </a:r>
            <a:br>
              <a:rPr lang="pt-PT" sz="4000" b="1" dirty="0" smtClean="0"/>
            </a:br>
            <a:r>
              <a:rPr lang="pt-PT" sz="4000" b="1" dirty="0" smtClean="0"/>
              <a:t>CONTROLO ESTATAL DO CAPITAL</a:t>
            </a:r>
            <a:endParaRPr lang="pt-PT" sz="40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PT" dirty="0" smtClean="0"/>
              <a:t>Controlo Estatal do Sector Financeiro – poder sobre a selecção de indústrias estratégicas e selecção de quem  investe  via controlo de licenças;</a:t>
            </a:r>
          </a:p>
          <a:p>
            <a:r>
              <a:rPr lang="pt-PT" dirty="0" smtClean="0"/>
              <a:t>Controlo Estatal de preços e salários (a repressão dos movimentos laborais), concessão de benefícios fiscais, incentivos financeiros, informações sobre as condições de mercado e à existência de um sistema fiscal eficiente;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400249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/>
              <a:t>ESTADO DESENVOLVIMENTISTA </a:t>
            </a:r>
            <a:br>
              <a:rPr lang="pt-PT" b="1" dirty="0" smtClean="0"/>
            </a:br>
            <a:r>
              <a:rPr lang="pt-PT" b="1" dirty="0" smtClean="0"/>
              <a:t>SUL-COREANO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Duas Características:</a:t>
            </a:r>
          </a:p>
          <a:p>
            <a:r>
              <a:rPr lang="pt-PT" dirty="0" smtClean="0"/>
              <a:t>1) A autonomia de acção por parte da burocracia para desenhar as políticas industriais de que o país precisava;</a:t>
            </a:r>
          </a:p>
          <a:p>
            <a:r>
              <a:rPr lang="pt-PT" dirty="0" smtClean="0"/>
              <a:t>2) A cooperação entre o Estado e as empresas (grupos económicos conhecidos em coreano como </a:t>
            </a:r>
            <a:r>
              <a:rPr lang="pt-PT" i="1" dirty="0" err="1" smtClean="0"/>
              <a:t>chaebol</a:t>
            </a:r>
            <a:r>
              <a:rPr lang="pt-PT" dirty="0" smtClean="0"/>
              <a:t>) era forte destinada a desenvolver objectivos estratégicos nacionais e implementá-los de forma eficaz.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44520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b="1" dirty="0" smtClean="0"/>
              <a:t>DANI RODRIK</a:t>
            </a:r>
            <a:endParaRPr lang="pt-PT" sz="40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44824"/>
            <a:ext cx="3168351" cy="345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2588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725</Words>
  <Application>Microsoft Office PowerPoint</Application>
  <PresentationFormat>Apresentação no Ecrã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16</vt:i4>
      </vt:variant>
    </vt:vector>
  </HeadingPairs>
  <TitlesOfParts>
    <vt:vector size="17" baseType="lpstr">
      <vt:lpstr>Tema do Office</vt:lpstr>
      <vt:lpstr>RENASCIMENTO DA POLÍTICA INDUSTRIAL</vt:lpstr>
      <vt:lpstr>HA-JOON CHANG</vt:lpstr>
      <vt:lpstr>HA-JOON CHANG &amp; POL.INDUSTRIAL</vt:lpstr>
      <vt:lpstr>HA-JOON CHANG &amp; POL.INDUSTRIAL II</vt:lpstr>
      <vt:lpstr>SUCESSO SUL-COREANO</vt:lpstr>
      <vt:lpstr>SUCESSO SUL-COREANO: COMO?</vt:lpstr>
      <vt:lpstr>SUCESSO SUL-COREANO:  CONTROLO ESTATAL DO CAPITAL</vt:lpstr>
      <vt:lpstr>ESTADO DESENVOLVIMENTISTA  SUL-COREANO</vt:lpstr>
      <vt:lpstr>DANI RODRIK</vt:lpstr>
      <vt:lpstr>DANI RODRIK &amp; POL.INDUSTRIAL</vt:lpstr>
      <vt:lpstr>JUSTIN YIFU LIN</vt:lpstr>
      <vt:lpstr>LIN &amp; NOVA ECONOMIA ESTRUTURAL</vt:lpstr>
      <vt:lpstr>LIN e QUADRO DE IDENTIFICAÇÃO E FACILITAÇÃO DO CRESCIMENTO I</vt:lpstr>
      <vt:lpstr>LIN e QUADRO DE IDENTIFICAÇÃO E FACILITAÇÃO DO CRESCIMENTO II</vt:lpstr>
      <vt:lpstr>LIMITES À POL.INDUSTRIAL</vt:lpstr>
      <vt:lpstr>SUGESTÕES EXTRA LEITURA</vt:lpstr>
    </vt:vector>
  </TitlesOfParts>
  <Company>Grupo Reditus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RENASCIMENTO DA POLÍTICA INDUSTRIAL</dc:title>
  <dc:creator>Luis Mah</dc:creator>
  <cp:lastModifiedBy>Paula</cp:lastModifiedBy>
  <cp:revision>12</cp:revision>
  <dcterms:created xsi:type="dcterms:W3CDTF">2014-04-27T23:25:27Z</dcterms:created>
  <dcterms:modified xsi:type="dcterms:W3CDTF">2015-03-16T16:15:13Z</dcterms:modified>
</cp:coreProperties>
</file>